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440" r:id="rId2"/>
  </p:sldIdLst>
  <p:sldSz cx="12192000" cy="6858000"/>
  <p:notesSz cx="6805613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1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31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3470"/>
    <a:srgbClr val="FF3300"/>
    <a:srgbClr val="F43F06"/>
    <a:srgbClr val="00CC00"/>
    <a:srgbClr val="ECE890"/>
    <a:srgbClr val="B5C9F1"/>
    <a:srgbClr val="18397A"/>
    <a:srgbClr val="1B4089"/>
    <a:srgbClr val="008A3E"/>
    <a:srgbClr val="F0FA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5332" autoAdjust="0"/>
  </p:normalViewPr>
  <p:slideViewPr>
    <p:cSldViewPr snapToGrid="0">
      <p:cViewPr varScale="1">
        <p:scale>
          <a:sx n="79" d="100"/>
          <a:sy n="79" d="100"/>
        </p:scale>
        <p:origin x="101" y="466"/>
      </p:cViewPr>
      <p:guideLst>
        <p:guide orient="horz" pos="2160"/>
        <p:guide pos="3840"/>
        <p:guide orient="horz" pos="215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66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841" cy="497762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184" y="1"/>
            <a:ext cx="2949841" cy="497762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r">
              <a:defRPr sz="1200"/>
            </a:lvl1pPr>
          </a:lstStyle>
          <a:p>
            <a:fld id="{CE29251B-1858-4AD5-9EA0-DC4B5B393A0E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95" tIns="45798" rIns="91595" bIns="4579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244" y="4723170"/>
            <a:ext cx="5445126" cy="4475083"/>
          </a:xfrm>
          <a:prstGeom prst="rect">
            <a:avLst/>
          </a:prstGeom>
        </p:spPr>
        <p:txBody>
          <a:bodyPr vert="horz" lIns="91595" tIns="45798" rIns="91595" bIns="457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749"/>
            <a:ext cx="2949841" cy="497761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184" y="9444749"/>
            <a:ext cx="2949841" cy="497761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r">
              <a:defRPr sz="1200"/>
            </a:lvl1pPr>
          </a:lstStyle>
          <a:p>
            <a:fld id="{1D82E099-6EB9-476F-A11A-21E927E2E5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724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1526" y="1880317"/>
            <a:ext cx="9766479" cy="2099257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sz="4400"/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1B4089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7280" y="4413407"/>
            <a:ext cx="10547799" cy="165576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B4089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40957" y="868753"/>
            <a:ext cx="3866283" cy="15092"/>
          </a:xfrm>
          <a:prstGeom prst="line">
            <a:avLst/>
          </a:prstGeom>
          <a:ln w="28575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5" y="876299"/>
            <a:ext cx="885825" cy="0"/>
          </a:xfrm>
          <a:prstGeom prst="line">
            <a:avLst/>
          </a:prstGeom>
          <a:ln w="28575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 userDrawn="1"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rgbClr val="1B40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949395" y="691634"/>
            <a:ext cx="639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1B40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Сибирское отделение Российской академии наук</a:t>
            </a:r>
            <a:endParaRPr lang="ru-RU" b="1" dirty="0">
              <a:solidFill>
                <a:srgbClr val="1B408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854" y="505562"/>
            <a:ext cx="756865" cy="74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02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02197-A36F-47E6-BE32-E303756AC480}" type="datetime1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581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463C-CDD0-4E8F-BEFA-9741EA96CC46}" type="datetime1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28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1246"/>
          </a:xfrm>
        </p:spPr>
        <p:txBody>
          <a:bodyPr/>
          <a:lstStyle>
            <a:lvl1pPr>
              <a:defRPr sz="4400" b="1"/>
            </a:lvl1pPr>
          </a:lstStyle>
          <a:p>
            <a:pPr>
              <a:lnSpc>
                <a:spcPct val="130000"/>
              </a:lnSpc>
              <a:spcAft>
                <a:spcPts val="1800"/>
              </a:spcAft>
            </a:pPr>
            <a:endParaRPr lang="ru-RU" sz="3600" dirty="0" smtClean="0">
              <a:solidFill>
                <a:srgbClr val="1839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  <a:lvl2pPr>
              <a:defRPr>
                <a:solidFill>
                  <a:srgbClr val="18397A"/>
                </a:solidFill>
              </a:defRPr>
            </a:lvl2pPr>
            <a:lvl3pPr>
              <a:defRPr>
                <a:solidFill>
                  <a:srgbClr val="18397A"/>
                </a:solidFill>
              </a:defRPr>
            </a:lvl3pPr>
            <a:lvl4pPr>
              <a:defRPr>
                <a:solidFill>
                  <a:srgbClr val="18397A"/>
                </a:solidFill>
              </a:defRPr>
            </a:lvl4pPr>
            <a:lvl5pPr>
              <a:defRPr>
                <a:solidFill>
                  <a:srgbClr val="18397A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E91F-E900-459C-A1E8-AECCDFC75A7C}" type="datetime1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313" y="663987"/>
            <a:ext cx="401641" cy="393474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>
            <a:off x="438128" y="1228398"/>
            <a:ext cx="0" cy="5629602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438128" y="0"/>
            <a:ext cx="0" cy="495300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372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3A7D-C416-4D5C-BEB9-4425ED7004C9}" type="datetime1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851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1246"/>
          </a:xfrm>
        </p:spPr>
        <p:txBody>
          <a:bodyPr/>
          <a:lstStyle>
            <a:lvl1pPr>
              <a:defRPr sz="4400" b="1"/>
            </a:lvl1pPr>
          </a:lstStyle>
          <a:p>
            <a:pPr>
              <a:lnSpc>
                <a:spcPct val="130000"/>
              </a:lnSpc>
              <a:spcAft>
                <a:spcPts val="1800"/>
              </a:spcAft>
            </a:pPr>
            <a:endParaRPr lang="ru-RU" sz="3600" dirty="0" smtClean="0">
              <a:solidFill>
                <a:srgbClr val="1839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</p:spPr>
        <p:txBody>
          <a:bodyPr/>
          <a:lstStyle/>
          <a:p>
            <a:fld id="{51609B3F-C195-44F7-A3A0-7C709B132E91}" type="datetime1">
              <a:rPr lang="ru-RU" smtClean="0"/>
              <a:pPr/>
              <a:t>08.12.2021</a:t>
            </a:fld>
            <a:endParaRPr lang="ru-RU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</p:spPr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313" y="663987"/>
            <a:ext cx="401641" cy="393474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438128" y="0"/>
            <a:ext cx="0" cy="495300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438128" y="1228398"/>
            <a:ext cx="0" cy="5629602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бъект 2"/>
          <p:cNvSpPr>
            <a:spLocks noGrp="1"/>
          </p:cNvSpPr>
          <p:nvPr>
            <p:ph idx="13"/>
          </p:nvPr>
        </p:nvSpPr>
        <p:spPr>
          <a:xfrm>
            <a:off x="838203" y="1800912"/>
            <a:ext cx="5010665" cy="4351338"/>
          </a:xfrm>
        </p:spPr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  <a:lvl2pPr>
              <a:defRPr>
                <a:solidFill>
                  <a:srgbClr val="18397A"/>
                </a:solidFill>
              </a:defRPr>
            </a:lvl2pPr>
            <a:lvl3pPr>
              <a:defRPr>
                <a:solidFill>
                  <a:srgbClr val="18397A"/>
                </a:solidFill>
              </a:defRPr>
            </a:lvl3pPr>
            <a:lvl4pPr>
              <a:defRPr>
                <a:solidFill>
                  <a:srgbClr val="18397A"/>
                </a:solidFill>
              </a:defRPr>
            </a:lvl4pPr>
            <a:lvl5pPr>
              <a:defRPr>
                <a:solidFill>
                  <a:srgbClr val="18397A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7" name="Объект 2"/>
          <p:cNvSpPr>
            <a:spLocks noGrp="1"/>
          </p:cNvSpPr>
          <p:nvPr>
            <p:ph idx="14"/>
          </p:nvPr>
        </p:nvSpPr>
        <p:spPr>
          <a:xfrm>
            <a:off x="6248941" y="1800912"/>
            <a:ext cx="5104865" cy="4351338"/>
          </a:xfrm>
        </p:spPr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  <a:lvl2pPr>
              <a:defRPr>
                <a:solidFill>
                  <a:srgbClr val="18397A"/>
                </a:solidFill>
              </a:defRPr>
            </a:lvl2pPr>
            <a:lvl3pPr>
              <a:defRPr>
                <a:solidFill>
                  <a:srgbClr val="18397A"/>
                </a:solidFill>
              </a:defRPr>
            </a:lvl3pPr>
            <a:lvl4pPr>
              <a:defRPr>
                <a:solidFill>
                  <a:srgbClr val="18397A"/>
                </a:solidFill>
              </a:defRPr>
            </a:lvl4pPr>
            <a:lvl5pPr>
              <a:defRPr>
                <a:solidFill>
                  <a:srgbClr val="18397A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69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97A76-B6F5-4FDC-8567-F7A3644CFB61}" type="datetime1">
              <a:rPr lang="ru-RU" smtClean="0"/>
              <a:pPr/>
              <a:t>08.12.2021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597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CB5EE-DA7F-437D-8311-4E7EB9AB0342}" type="datetime1">
              <a:rPr lang="ru-RU" smtClean="0"/>
              <a:pPr/>
              <a:t>08.12.2021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175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313" y="663987"/>
            <a:ext cx="401641" cy="393474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438128" y="1228398"/>
            <a:ext cx="0" cy="5629602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438128" y="0"/>
            <a:ext cx="0" cy="495300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422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F43A-DB89-49F5-B935-D9C310B01F4C}" type="datetime1">
              <a:rPr lang="ru-RU" smtClean="0"/>
              <a:pPr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821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8DF59-95A2-4F24-875A-203E0D626C22}" type="datetime1">
              <a:rPr lang="ru-RU" smtClean="0"/>
              <a:pPr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713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A5067-C6A7-4832-B49B-CFC8B49033E9}" type="datetime1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680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F39FA-1456-4AEA-A082-130B38B49F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 bwMode="auto">
          <a:xfrm>
            <a:off x="1833622" y="20616"/>
            <a:ext cx="10270067" cy="105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>
            <a:lvl1pPr marL="903288" indent="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0">
              <a:defRPr/>
            </a:pPr>
            <a:r>
              <a:rPr lang="ru-RU" sz="2400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Институт ядерной физики им. Г.И. </a:t>
            </a:r>
            <a:r>
              <a:rPr lang="ru-RU" sz="2400" dirty="0" err="1">
                <a:solidFill>
                  <a:srgbClr val="5B9BD5">
                    <a:lumMod val="50000"/>
                  </a:srgbClr>
                </a:solidFill>
                <a:latin typeface="Calibri"/>
              </a:rPr>
              <a:t>Будкера</a:t>
            </a:r>
            <a:r>
              <a:rPr lang="ru-RU" sz="2400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 Сибирского отделения Российской академии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527637" y="1310820"/>
            <a:ext cx="3089265" cy="52321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 algn="just"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B4089"/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Авторы: Аржанников А.В., Синицкий С.Л., Попов С.С. и</a:t>
            </a:r>
            <a:r>
              <a:rPr kumimoji="0" lang="ru-RU" sz="1400" b="1" i="1" u="none" strike="noStrike" kern="1200" cap="none" spc="0" normalizeH="0" noProof="0" dirty="0" smtClean="0">
                <a:ln>
                  <a:noFill/>
                </a:ln>
                <a:solidFill>
                  <a:srgbClr val="1B4089"/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 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B4089"/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др.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1B4089"/>
              </a:solidFill>
              <a:effectLst/>
              <a:uLnTx/>
              <a:uFillTx/>
              <a:latin typeface="Calibri"/>
              <a:ea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4399" y="5302056"/>
            <a:ext cx="11721980" cy="154657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>
            <a:defPPr>
              <a:defRPr lang="ru-RU"/>
            </a:defPPr>
            <a:lvl1pPr marL="171450" lvl="0" indent="-1714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  <a:defRPr sz="900" i="1"/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1634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Публикации:</a:t>
            </a:r>
          </a:p>
          <a:p>
            <a:pPr marL="0" indent="0">
              <a:buNone/>
            </a:pPr>
            <a:r>
              <a:rPr lang="en-US" sz="1050" dirty="0"/>
              <a:t>[1] D.A. Samtsov, A.V. Arzhannikov, S.L. Sinitsky et al., "Generation of a Directed Flux of Megawatt THz Radiation as a Result of Strong REB-Plasma Interaction in a Plasma Column," in IEEE Transactions on Plasma Science, vol. 49, no. 11, pp. 3371-3376, Nov. 2021, </a:t>
            </a:r>
            <a:r>
              <a:rPr lang="en-US" sz="1050" dirty="0" err="1"/>
              <a:t>doi</a:t>
            </a:r>
            <a:r>
              <a:rPr lang="en-US" sz="1050" dirty="0"/>
              <a:t>: 10.1109/TPS.2021.3108880.</a:t>
            </a:r>
            <a:endParaRPr lang="ru-RU" sz="1050" dirty="0"/>
          </a:p>
          <a:p>
            <a:pPr marL="0" indent="0">
              <a:buNone/>
            </a:pPr>
            <a:r>
              <a:rPr lang="en-US" sz="1050" dirty="0"/>
              <a:t>[2] A.V. Arzhannikov et al., "Beam-Plasma Interaction System Providing Ten-Megawatt Power of THz Radiation Flux in Microsecond Pulse," 2021 46th International Conference on Infrared, Millimeter and Terahertz Waves (IRMMW-THz), 2021, pp. 1-2, </a:t>
            </a:r>
            <a:r>
              <a:rPr lang="en-US" sz="1050" dirty="0" err="1"/>
              <a:t>doi</a:t>
            </a:r>
            <a:r>
              <a:rPr lang="en-US" sz="1050" dirty="0"/>
              <a:t>: 10.1109/IRMMW-THz50926.2021.9567120.</a:t>
            </a:r>
            <a:endParaRPr lang="ru-RU" sz="1050" dirty="0"/>
          </a:p>
          <a:p>
            <a:pPr marL="0" indent="0">
              <a:buNone/>
            </a:pPr>
            <a:r>
              <a:rPr lang="en-US" sz="1050" dirty="0"/>
              <a:t>[3] Arzhannikov A.V., Ivanov I.A., Kasatov A.A. et al, “Generation of well-directed flux of THz radiation in magnetized plasma column due to relaxation of relativistic electron beam”, (2021) 47th EPS Conference on Plasma Physics, EPS 2021, 2021-June, pp. </a:t>
            </a:r>
            <a:r>
              <a:rPr lang="en-US" sz="1050" dirty="0" smtClean="0"/>
              <a:t>1000-1003</a:t>
            </a:r>
            <a:endParaRPr lang="ru-RU" sz="1050" dirty="0" smtClean="0"/>
          </a:p>
          <a:p>
            <a:pPr marL="0" indent="0">
              <a:buNone/>
            </a:pPr>
            <a:r>
              <a:rPr lang="en-US" sz="1050" dirty="0" smtClean="0"/>
              <a:t>[4] A. Arzhannikov , S. Sinitsky, S. Popov et al, “Energy Content and Spectral Composition of a Sub-Millimeter Radiation Flux Generated by a High-Current Electron Beam in a Plasma Column with Density Gradients ”, To be published in </a:t>
            </a:r>
            <a:r>
              <a:rPr lang="en-US" dirty="0" smtClean="0"/>
              <a:t>IEEE </a:t>
            </a:r>
            <a:r>
              <a:rPr lang="en-US" dirty="0"/>
              <a:t>TRANSACTIONS ON TERAHERTZ SCIENCE AND </a:t>
            </a:r>
            <a:r>
              <a:rPr lang="en-US" dirty="0" smtClean="0"/>
              <a:t>TECHNOLOGY (</a:t>
            </a:r>
            <a:r>
              <a:rPr lang="en-US" sz="1050" dirty="0" smtClean="0"/>
              <a:t> 2021)</a:t>
            </a:r>
            <a:endParaRPr lang="ru-RU" sz="1050" dirty="0"/>
          </a:p>
        </p:txBody>
      </p:sp>
      <p:sp>
        <p:nvSpPr>
          <p:cNvPr id="13" name="TextBox 12"/>
          <p:cNvSpPr txBox="1"/>
          <p:nvPr/>
        </p:nvSpPr>
        <p:spPr>
          <a:xfrm>
            <a:off x="6138340" y="1768982"/>
            <a:ext cx="5856256" cy="3883135"/>
          </a:xfrm>
          <a:prstGeom prst="rect">
            <a:avLst/>
          </a:prstGeom>
          <a:noFill/>
        </p:spPr>
        <p:txBody>
          <a:bodyPr vert="horz" lIns="91438" tIns="45719" rIns="91438" bIns="45719" rtlCol="0" anchor="ctr">
            <a:noAutofit/>
          </a:bodyPr>
          <a:lstStyle>
            <a:defPPr>
              <a:defRPr lang="ru-RU"/>
            </a:defPPr>
            <a:lvl1pPr marL="171450" lvl="0" indent="-171450" algn="just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 sz="1300">
                <a:solidFill>
                  <a:schemeClr val="accent6"/>
                </a:solidFill>
                <a:latin typeface="+mj-lt"/>
              </a:defRPr>
            </a:lvl1pPr>
          </a:lstStyle>
          <a:p>
            <a:pPr marL="0" indent="0">
              <a:spcBef>
                <a:spcPts val="0"/>
              </a:spcBef>
              <a:buClr>
                <a:srgbClr val="70AD47">
                  <a:lumMod val="75000"/>
                </a:srgbClr>
              </a:buClr>
              <a:buNone/>
              <a:defRPr/>
            </a:pP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установке ГОЛ-ПЭТ проводятся исследования принципиально новых механизмов генерации субмм и терагерцового излучения с использованием </a:t>
            </a: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особенностей пучково-плазменной </a:t>
            </a: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системы. Эксперименты 21 года были сосредоточены на повышении энергосодержания в импульсе субмм излучения в том интервале частот, который отвечает требованию беспрепятственного распространения у поверхности земли на значительные расстояния. Выбором распределения плотности плазмы по сечению и длине плазменного столба, а также геометрии системы вывода излучения в атмосферу, </a:t>
            </a: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удалось достигнуть </a:t>
            </a: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уров</a:t>
            </a: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ня</a:t>
            </a: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энергосодержания в направленном потоке </a:t>
            </a: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излучения </a:t>
            </a: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три</a:t>
            </a: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четыре</a:t>
            </a: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десятка джоулей </a:t>
            </a: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длительности импульса в несколько микросекунд. Изменение во времени спектральной плотности излучения представлено на  </a:t>
            </a: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</a:t>
            </a: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1,  варьирование сечения потока при его фокусировке - на </a:t>
            </a: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</a:t>
            </a: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2.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16347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33402" y="853485"/>
            <a:ext cx="10457717" cy="590931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rgbClr val="163470"/>
                </a:solidFill>
                <a:latin typeface="+mn-lt"/>
                <a:ea typeface="+mn-ea"/>
                <a:cs typeface="+mn-cs"/>
              </a:rPr>
              <a:t>Генерация </a:t>
            </a:r>
            <a:r>
              <a:rPr lang="ru-RU" sz="1800" b="1" dirty="0" smtClean="0">
                <a:solidFill>
                  <a:srgbClr val="163470"/>
                </a:solidFill>
                <a:latin typeface="+mn-lt"/>
                <a:ea typeface="+mn-ea"/>
                <a:cs typeface="+mn-cs"/>
              </a:rPr>
              <a:t>в пучково-плазменной системе </a:t>
            </a:r>
            <a:r>
              <a:rPr lang="ru-RU" sz="1800" b="1" dirty="0" smtClean="0">
                <a:solidFill>
                  <a:srgbClr val="163470"/>
                </a:solidFill>
                <a:latin typeface="+mn-lt"/>
                <a:ea typeface="+mn-ea"/>
                <a:cs typeface="+mn-cs"/>
              </a:rPr>
              <a:t>потока субмм излучения с </a:t>
            </a:r>
            <a:r>
              <a:rPr lang="ru-RU" sz="1800" b="1" dirty="0" smtClean="0">
                <a:solidFill>
                  <a:srgbClr val="163470"/>
                </a:solidFill>
                <a:latin typeface="+mn-lt"/>
                <a:ea typeface="+mn-ea"/>
                <a:cs typeface="+mn-cs"/>
              </a:rPr>
              <a:t>мощностью 10 МВт</a:t>
            </a:r>
            <a:br>
              <a:rPr lang="ru-RU" sz="1800" b="1" dirty="0" smtClean="0">
                <a:solidFill>
                  <a:srgbClr val="163470"/>
                </a:solidFill>
                <a:latin typeface="+mn-lt"/>
                <a:ea typeface="+mn-ea"/>
                <a:cs typeface="+mn-cs"/>
              </a:rPr>
            </a:br>
            <a:r>
              <a:rPr lang="ru-RU" sz="1800" b="1" dirty="0" smtClean="0">
                <a:solidFill>
                  <a:srgbClr val="163470"/>
                </a:solidFill>
                <a:latin typeface="+mn-lt"/>
                <a:ea typeface="+mn-ea"/>
                <a:cs typeface="+mn-cs"/>
              </a:rPr>
              <a:t>                                 </a:t>
            </a:r>
            <a:r>
              <a:rPr lang="ru-RU" sz="1800" b="1" dirty="0" smtClean="0">
                <a:solidFill>
                  <a:srgbClr val="163470"/>
                </a:solidFill>
                <a:latin typeface="+mn-lt"/>
                <a:ea typeface="+mn-ea"/>
                <a:cs typeface="+mn-cs"/>
              </a:rPr>
              <a:t>при </a:t>
            </a:r>
            <a:r>
              <a:rPr lang="ru-RU" sz="1800" b="1" dirty="0" smtClean="0">
                <a:solidFill>
                  <a:srgbClr val="163470"/>
                </a:solidFill>
                <a:latin typeface="+mn-lt"/>
                <a:ea typeface="+mn-ea"/>
                <a:cs typeface="+mn-cs"/>
              </a:rPr>
              <a:t>микросекундной   </a:t>
            </a:r>
            <a:r>
              <a:rPr lang="ru-RU" sz="1800" b="1" dirty="0" smtClean="0">
                <a:solidFill>
                  <a:srgbClr val="163470"/>
                </a:solidFill>
                <a:latin typeface="+mn-lt"/>
                <a:ea typeface="+mn-ea"/>
                <a:cs typeface="+mn-cs"/>
              </a:rPr>
              <a:t>длительности</a:t>
            </a:r>
            <a:endParaRPr lang="ru-RU" sz="1800" b="1" dirty="0">
              <a:solidFill>
                <a:srgbClr val="16347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-184664"/>
            <a:ext cx="184727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8" tIns="45719" rIns="91438" bIns="4571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3397" y="4132507"/>
            <a:ext cx="2534084" cy="116954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lvl="0" algn="ctr"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</a:rPr>
              <a:t>Рис.2. 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</a:rPr>
              <a:t>Свечение газоразрядных ртутных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ламп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от падающего на них потока излучения при различной фокусировке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7" name="Picture 2" descr="D:\Архив\Лого ИЯФ\++ logo BINP new bold blue Прозрачный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33" y="64245"/>
            <a:ext cx="690256" cy="82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/>
          <a:srcRect l="1188" r="2120" b="2625"/>
          <a:stretch/>
        </p:blipFill>
        <p:spPr>
          <a:xfrm>
            <a:off x="489085" y="1440888"/>
            <a:ext cx="5097684" cy="28013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383" y="4021126"/>
            <a:ext cx="3240000" cy="15020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flipH="1">
            <a:off x="444399" y="1153376"/>
            <a:ext cx="4747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Рис.1. Пример спектрального состава потока излучения при плотности плазмы (2-3) *10</a:t>
            </a:r>
            <a:r>
              <a:rPr lang="ru-RU" sz="1400" b="1" baseline="30000" dirty="0">
                <a:solidFill>
                  <a:srgbClr val="0070C0"/>
                </a:solidFill>
              </a:rPr>
              <a:t>14</a:t>
            </a:r>
            <a:r>
              <a:rPr lang="ru-RU" sz="1400" b="1" dirty="0">
                <a:solidFill>
                  <a:srgbClr val="0070C0"/>
                </a:solidFill>
              </a:rPr>
              <a:t> см</a:t>
            </a:r>
            <a:r>
              <a:rPr lang="ru-RU" sz="1400" b="1" baseline="30000" dirty="0">
                <a:solidFill>
                  <a:srgbClr val="0070C0"/>
                </a:solidFill>
              </a:rPr>
              <a:t>-3</a:t>
            </a:r>
            <a:r>
              <a:rPr lang="ru-RU" sz="1400" b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480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8157</TotalTime>
  <Words>409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Open Sans</vt:lpstr>
      <vt:lpstr>Times New Roman</vt:lpstr>
      <vt:lpstr>Verdana</vt:lpstr>
      <vt:lpstr>Wingdings</vt:lpstr>
      <vt:lpstr>1_Тема Office</vt:lpstr>
      <vt:lpstr>Генерация в пучково-плазменной системе потока субмм излучения с мощностью 10 МВт                                  при микросекундной   длительности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Голышева</dc:creator>
  <cp:lastModifiedBy>AVArzhan</cp:lastModifiedBy>
  <cp:revision>656</cp:revision>
  <cp:lastPrinted>2020-01-14T01:52:00Z</cp:lastPrinted>
  <dcterms:created xsi:type="dcterms:W3CDTF">2019-05-20T10:35:54Z</dcterms:created>
  <dcterms:modified xsi:type="dcterms:W3CDTF">2021-12-08T12:25:50Z</dcterms:modified>
</cp:coreProperties>
</file>