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63470"/>
    <a:srgbClr val="FF3300"/>
    <a:srgbClr val="F43F06"/>
    <a:srgbClr val="00CC00"/>
    <a:srgbClr val="ECE890"/>
    <a:srgbClr val="B5C9F1"/>
    <a:srgbClr val="18397A"/>
    <a:srgbClr val="1B4089"/>
    <a:srgbClr val="008A3E"/>
    <a:srgbClr val="F0FA7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5332" autoAdjust="0"/>
  </p:normalViewPr>
  <p:slideViewPr>
    <p:cSldViewPr snapToGrid="0">
      <p:cViewPr varScale="1">
        <p:scale>
          <a:sx n="140" d="100"/>
          <a:sy n="140" d="100"/>
        </p:scale>
        <p:origin x="-114" y="-432"/>
      </p:cViewPr>
      <p:guideLst>
        <p:guide orient="horz" pos="2160"/>
        <p:guide orient="horz" pos="2155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02.12.2021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4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  <a:endParaRPr lang="ru-RU" b="1" dirty="0">
              <a:solidFill>
                <a:srgbClr val="1B408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02.12.2021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02.12.2021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02.12.2021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02.12.2021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02.12.2021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/>
          <p:cNvSpPr/>
          <p:nvPr/>
        </p:nvSpPr>
        <p:spPr>
          <a:xfrm>
            <a:off x="5397690" y="4531057"/>
            <a:ext cx="5882185" cy="1364776"/>
          </a:xfrm>
          <a:prstGeom prst="rect">
            <a:avLst/>
          </a:prstGeom>
          <a:solidFill>
            <a:srgbClr val="FFC000">
              <a:alpha val="3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F39FA-1456-4AEA-A082-130B38B49F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794712" y="96859"/>
            <a:ext cx="10270067" cy="105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>
              <a:defRPr/>
            </a:pP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ядерной физики им. Г.И. </a:t>
            </a:r>
            <a:r>
              <a:rPr lang="ru-RU" sz="2400" dirty="0" err="1">
                <a:solidFill>
                  <a:srgbClr val="5B9BD5">
                    <a:lumMod val="50000"/>
                  </a:srgbClr>
                </a:solidFill>
                <a:latin typeface="Calibri"/>
              </a:rPr>
              <a:t>Будкера</a:t>
            </a: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 Сибирского отделения Российской академии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758752" y="1633828"/>
            <a:ext cx="3955427" cy="307775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1" u="sng" strike="noStrike" kern="1200" cap="none" spc="0" normalizeH="0" baseline="0" noProof="0" dirty="0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Авторы:</a:t>
            </a:r>
            <a:r>
              <a:rPr kumimoji="0" lang="ru-RU" sz="1400" b="1" i="1" u="sng" strike="noStrike" kern="1200" cap="none" spc="0" normalizeH="0" noProof="0" dirty="0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 </a:t>
            </a:r>
            <a:r>
              <a:rPr lang="ru-RU" sz="1400" b="1" i="1" u="sng" dirty="0" smtClean="0">
                <a:solidFill>
                  <a:srgbClr val="1B4089"/>
                </a:solidFill>
                <a:latin typeface="Calibri"/>
                <a:ea typeface="Verdana" pitchFamily="34" charset="0"/>
              </a:rPr>
              <a:t>Е.Коваленко, А.Гармаш, П.Кроковный</a:t>
            </a:r>
            <a:endParaRPr kumimoji="0" lang="ru-RU" sz="1400" b="0" i="1" u="sng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Calibri"/>
              <a:ea typeface="Verdana" pitchFamily="34" charset="0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0020" y="6079024"/>
            <a:ext cx="10229825" cy="577079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ru-RU"/>
            </a:defPPr>
            <a:lvl1pPr marL="171450" lvl="0" indent="-1714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 sz="900" i="1"/>
            </a:lvl1pPr>
          </a:lstStyle>
          <a:p>
            <a:pPr marL="0" indent="0" algn="just">
              <a:buClr>
                <a:srgbClr val="70AD47">
                  <a:lumMod val="75000"/>
                </a:srgbClr>
              </a:buClr>
              <a:buNone/>
              <a:defRPr/>
            </a:pPr>
            <a:r>
              <a:rPr kumimoji="0" lang="ru-RU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Публикации:</a:t>
            </a:r>
            <a:r>
              <a:rPr lang="en-US" sz="1050" b="1" i="0" dirty="0" smtClean="0">
                <a:solidFill>
                  <a:srgbClr val="163470"/>
                </a:solidFill>
              </a:rPr>
              <a:t> </a:t>
            </a:r>
            <a:endParaRPr lang="en-US" sz="1050" b="1" i="0" dirty="0" smtClean="0">
              <a:solidFill>
                <a:srgbClr val="163470"/>
              </a:solidFill>
            </a:endParaRPr>
          </a:p>
          <a:p>
            <a:pPr marL="0" indent="0" algn="just">
              <a:buClr>
                <a:srgbClr val="70AD47">
                  <a:lumMod val="75000"/>
                </a:srgbClr>
              </a:buClr>
              <a:buNone/>
              <a:defRPr/>
            </a:pPr>
            <a:r>
              <a:rPr lang="en-US" sz="1050" b="1" i="0" dirty="0" smtClean="0">
                <a:solidFill>
                  <a:srgbClr val="163470"/>
                </a:solidFill>
              </a:rPr>
              <a:t> </a:t>
            </a:r>
            <a:r>
              <a:rPr lang="en-US" sz="1050" b="1" i="0" dirty="0" smtClean="0">
                <a:solidFill>
                  <a:srgbClr val="163470"/>
                </a:solidFill>
              </a:rPr>
              <a:t>        </a:t>
            </a:r>
            <a:r>
              <a:rPr lang="en-US" sz="1050" b="1" i="0" dirty="0" err="1" smtClean="0">
                <a:solidFill>
                  <a:srgbClr val="163470"/>
                </a:solidFill>
              </a:rPr>
              <a:t>E.Kovalenko</a:t>
            </a:r>
            <a:r>
              <a:rPr lang="en-US" sz="1050" b="1" i="0" dirty="0" smtClean="0">
                <a:solidFill>
                  <a:srgbClr val="163470"/>
                </a:solidFill>
              </a:rPr>
              <a:t>, </a:t>
            </a:r>
            <a:r>
              <a:rPr lang="en-US" sz="1050" b="1" i="0" dirty="0" err="1" smtClean="0">
                <a:solidFill>
                  <a:srgbClr val="163470"/>
                </a:solidFill>
              </a:rPr>
              <a:t>A.Garmash</a:t>
            </a:r>
            <a:r>
              <a:rPr lang="en-US" sz="1050" b="1" i="0" dirty="0" smtClean="0">
                <a:solidFill>
                  <a:srgbClr val="163470"/>
                </a:solidFill>
              </a:rPr>
              <a:t>, </a:t>
            </a:r>
            <a:r>
              <a:rPr lang="en-US" sz="1050" b="1" i="0" dirty="0" err="1" smtClean="0">
                <a:solidFill>
                  <a:srgbClr val="163470"/>
                </a:solidFill>
              </a:rPr>
              <a:t>P.Krokovny</a:t>
            </a:r>
            <a:r>
              <a:rPr lang="en-US" sz="1050" b="1" i="0" dirty="0" smtClean="0">
                <a:solidFill>
                  <a:srgbClr val="163470"/>
                </a:solidFill>
              </a:rPr>
              <a:t> et. al (Belle Collaboration), “Study of </a:t>
            </a:r>
            <a:r>
              <a:rPr lang="en-US" sz="1050" b="1" dirty="0" err="1" smtClean="0">
                <a:solidFill>
                  <a:srgbClr val="163470"/>
                </a:solidFill>
              </a:rPr>
              <a:t>e+e</a:t>
            </a:r>
            <a:r>
              <a:rPr lang="en-US" sz="1050" b="1" dirty="0" smtClean="0">
                <a:solidFill>
                  <a:srgbClr val="163470"/>
                </a:solidFill>
              </a:rPr>
              <a:t>- →Y(1S,2S)</a:t>
            </a:r>
            <a:r>
              <a:rPr lang="en-US" sz="1050" b="1" dirty="0" smtClean="0">
                <a:solidFill>
                  <a:srgbClr val="163470"/>
                </a:solidFill>
                <a:sym typeface="Symbol"/>
              </a:rPr>
              <a:t> </a:t>
            </a:r>
            <a:r>
              <a:rPr lang="en-US" sz="1050" b="1" i="0" dirty="0" smtClean="0">
                <a:solidFill>
                  <a:srgbClr val="163470"/>
                </a:solidFill>
              </a:rPr>
              <a:t> </a:t>
            </a:r>
            <a:r>
              <a:rPr lang="en-US" sz="1050" b="1" i="0" dirty="0" smtClean="0">
                <a:solidFill>
                  <a:srgbClr val="163470"/>
                </a:solidFill>
              </a:rPr>
              <a:t>and </a:t>
            </a:r>
            <a:r>
              <a:rPr lang="en-US" sz="1050" b="1" dirty="0" err="1" smtClean="0">
                <a:solidFill>
                  <a:srgbClr val="163470"/>
                </a:solidFill>
              </a:rPr>
              <a:t>e+e</a:t>
            </a:r>
            <a:r>
              <a:rPr lang="en-US" sz="1050" b="1" dirty="0" smtClean="0">
                <a:solidFill>
                  <a:srgbClr val="163470"/>
                </a:solidFill>
              </a:rPr>
              <a:t>- →</a:t>
            </a:r>
            <a:r>
              <a:rPr lang="en-US" sz="1050" b="1" dirty="0" smtClean="0">
                <a:solidFill>
                  <a:srgbClr val="163470"/>
                </a:solidFill>
              </a:rPr>
              <a:t>Y(1S)</a:t>
            </a:r>
            <a:r>
              <a:rPr lang="en-US" sz="1050" b="1" dirty="0" smtClean="0">
                <a:solidFill>
                  <a:srgbClr val="163470"/>
                </a:solidFill>
                <a:sym typeface="Symbol"/>
              </a:rPr>
              <a:t>’</a:t>
            </a:r>
            <a:r>
              <a:rPr lang="en-US" sz="1050" b="1" i="0" dirty="0" smtClean="0">
                <a:solidFill>
                  <a:srgbClr val="163470"/>
                </a:solidFill>
              </a:rPr>
              <a:t> </a:t>
            </a:r>
            <a:r>
              <a:rPr lang="en-US" sz="1050" b="1" i="0" dirty="0" smtClean="0">
                <a:solidFill>
                  <a:srgbClr val="163470"/>
                </a:solidFill>
              </a:rPr>
              <a:t>at </a:t>
            </a:r>
            <a:r>
              <a:rPr lang="en-US" sz="1050" b="1" dirty="0" smtClean="0">
                <a:solidFill>
                  <a:srgbClr val="163470"/>
                </a:solidFill>
                <a:sym typeface="Symbol"/>
              </a:rPr>
              <a:t>s = 10.866</a:t>
            </a:r>
            <a:r>
              <a:rPr lang="en-US" sz="1050" b="1" i="0" dirty="0" smtClean="0">
                <a:solidFill>
                  <a:srgbClr val="163470"/>
                </a:solidFill>
              </a:rPr>
              <a:t> </a:t>
            </a:r>
            <a:r>
              <a:rPr lang="en-US" sz="1050" b="1" i="0" dirty="0" err="1" smtClean="0">
                <a:solidFill>
                  <a:srgbClr val="163470"/>
                </a:solidFill>
              </a:rPr>
              <a:t>GeV</a:t>
            </a:r>
            <a:r>
              <a:rPr lang="en-US" sz="1050" b="1" i="0" dirty="0" smtClean="0">
                <a:solidFill>
                  <a:srgbClr val="163470"/>
                </a:solidFill>
              </a:rPr>
              <a:t> with the Belle detector”, </a:t>
            </a:r>
            <a:endParaRPr lang="en-US" sz="1050" b="1" i="0" dirty="0" smtClean="0">
              <a:solidFill>
                <a:srgbClr val="163470"/>
              </a:solidFill>
            </a:endParaRPr>
          </a:p>
          <a:p>
            <a:pPr marL="0" indent="0" algn="just">
              <a:buClr>
                <a:srgbClr val="70AD47">
                  <a:lumMod val="75000"/>
                </a:srgbClr>
              </a:buClr>
              <a:buNone/>
              <a:defRPr/>
            </a:pPr>
            <a:r>
              <a:rPr lang="en-US" sz="1050" b="1" i="0" dirty="0" smtClean="0">
                <a:solidFill>
                  <a:srgbClr val="163470"/>
                </a:solidFill>
              </a:rPr>
              <a:t> </a:t>
            </a:r>
            <a:r>
              <a:rPr lang="en-US" sz="1050" b="1" i="0" dirty="0" smtClean="0">
                <a:solidFill>
                  <a:srgbClr val="163470"/>
                </a:solidFill>
              </a:rPr>
              <a:t>        arXiv:2108.04426  </a:t>
            </a:r>
            <a:r>
              <a:rPr lang="en-US" sz="1050" b="1" i="0" dirty="0" smtClean="0">
                <a:solidFill>
                  <a:srgbClr val="163470"/>
                </a:solidFill>
              </a:rPr>
              <a:t>[</a:t>
            </a:r>
            <a:r>
              <a:rPr lang="en-US" sz="1050" b="1" i="0" dirty="0" err="1" smtClean="0">
                <a:solidFill>
                  <a:srgbClr val="163470"/>
                </a:solidFill>
              </a:rPr>
              <a:t>hep</a:t>
            </a:r>
            <a:r>
              <a:rPr lang="en-US" sz="1050" b="1" i="0" dirty="0" smtClean="0">
                <a:solidFill>
                  <a:srgbClr val="163470"/>
                </a:solidFill>
              </a:rPr>
              <a:t>-ex] (</a:t>
            </a:r>
            <a:r>
              <a:rPr lang="ru-RU" sz="1050" b="1" i="0" dirty="0" smtClean="0">
                <a:solidFill>
                  <a:srgbClr val="163470"/>
                </a:solidFill>
              </a:rPr>
              <a:t>принята к публикации в </a:t>
            </a:r>
            <a:r>
              <a:rPr lang="en-US" sz="1050" b="1" i="0" dirty="0" smtClean="0">
                <a:solidFill>
                  <a:srgbClr val="163470"/>
                </a:solidFill>
              </a:rPr>
              <a:t>Phys. Rev. D</a:t>
            </a:r>
            <a:r>
              <a:rPr lang="en-US" sz="1050" b="1" i="0" dirty="0" smtClean="0">
                <a:solidFill>
                  <a:srgbClr val="163470"/>
                </a:solidFill>
              </a:rPr>
              <a:t>).</a:t>
            </a:r>
            <a:endParaRPr lang="en-US" sz="1050" b="1" i="0" dirty="0" smtClean="0">
              <a:solidFill>
                <a:srgbClr val="16347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97446" y="1869743"/>
            <a:ext cx="6469038" cy="2781996"/>
          </a:xfrm>
          <a:prstGeom prst="rect">
            <a:avLst/>
          </a:prstGeom>
          <a:noFill/>
        </p:spPr>
        <p:txBody>
          <a:bodyPr vert="horz" lIns="91438" tIns="45719" rIns="91438" bIns="45719" rtlCol="0" anchor="ctr">
            <a:noAutofit/>
          </a:bodyPr>
          <a:lstStyle>
            <a:defPPr>
              <a:defRPr lang="ru-RU"/>
            </a:defPPr>
            <a:lvl1pPr marL="171450" lvl="0" indent="-17145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1300">
                <a:solidFill>
                  <a:schemeClr val="accent6"/>
                </a:solidFill>
                <a:latin typeface="+mj-lt"/>
              </a:defRPr>
            </a:lvl1pPr>
          </a:lstStyle>
          <a:p>
            <a:pPr marL="0" indent="0">
              <a:lnSpc>
                <a:spcPts val="2200"/>
              </a:lnSpc>
              <a:spcBef>
                <a:spcPts val="0"/>
              </a:spcBef>
              <a:buClr>
                <a:srgbClr val="70AD47">
                  <a:lumMod val="75000"/>
                </a:srgbClr>
              </a:buClr>
              <a:buNone/>
              <a:defRPr/>
            </a:pPr>
            <a:r>
              <a:rPr lang="ru-RU" sz="1600" b="1" dirty="0" smtClean="0">
                <a:solidFill>
                  <a:schemeClr val="tx1"/>
                </a:solidFill>
                <a:latin typeface="Calibri"/>
              </a:rPr>
              <a:t>Измерение </a:t>
            </a:r>
            <a:r>
              <a:rPr lang="ru-RU" sz="1600" b="1" dirty="0" smtClean="0">
                <a:solidFill>
                  <a:schemeClr val="tx1"/>
                </a:solidFill>
                <a:latin typeface="Calibri"/>
              </a:rPr>
              <a:t>сечений процессов </a:t>
            </a:r>
            <a:r>
              <a:rPr lang="en-US" sz="1600" b="1" dirty="0" err="1" smtClean="0">
                <a:solidFill>
                  <a:schemeClr val="tx1"/>
                </a:solidFill>
                <a:latin typeface="Calibri"/>
              </a:rPr>
              <a:t>e</a:t>
            </a:r>
            <a:r>
              <a:rPr lang="en-US" sz="1600" b="1" baseline="30000" dirty="0" err="1" smtClean="0">
                <a:solidFill>
                  <a:schemeClr val="tx1"/>
                </a:solidFill>
                <a:latin typeface="Calibri"/>
              </a:rPr>
              <a:t>+</a:t>
            </a:r>
            <a:r>
              <a:rPr lang="en-US" sz="1600" b="1" dirty="0" err="1" smtClean="0">
                <a:solidFill>
                  <a:schemeClr val="tx1"/>
                </a:solidFill>
                <a:latin typeface="Calibri"/>
              </a:rPr>
              <a:t>e</a:t>
            </a:r>
            <a:r>
              <a:rPr lang="en-US" sz="1600" b="1" baseline="30000" dirty="0" smtClean="0">
                <a:solidFill>
                  <a:schemeClr val="tx1"/>
                </a:solidFill>
                <a:latin typeface="Calibri"/>
              </a:rPr>
              <a:t>-</a:t>
            </a:r>
            <a:r>
              <a:rPr lang="en-US" sz="1600" b="1" dirty="0" smtClean="0">
                <a:solidFill>
                  <a:schemeClr val="tx1"/>
                </a:solidFill>
                <a:latin typeface="Calibri"/>
              </a:rPr>
              <a:t>→</a:t>
            </a:r>
            <a:r>
              <a:rPr lang="en-US" sz="1600" b="1" dirty="0" smtClean="0">
                <a:solidFill>
                  <a:schemeClr val="tx1"/>
                </a:solidFill>
                <a:latin typeface="Calibri"/>
              </a:rPr>
              <a:t>Y(1S,2S</a:t>
            </a:r>
            <a:r>
              <a:rPr lang="en-US" sz="1600" b="1" dirty="0" smtClean="0">
                <a:solidFill>
                  <a:schemeClr val="tx1"/>
                </a:solidFill>
                <a:latin typeface="Calibri"/>
              </a:rPr>
              <a:t>)</a:t>
            </a:r>
            <a:r>
              <a:rPr lang="en-US" sz="1600" b="1" dirty="0" smtClean="0">
                <a:solidFill>
                  <a:schemeClr val="tx1"/>
                </a:solidFill>
                <a:latin typeface="Calibri"/>
                <a:sym typeface="Symbol"/>
              </a:rPr>
              <a:t></a:t>
            </a:r>
            <a:r>
              <a:rPr lang="ru-RU" sz="1600" b="1" dirty="0" smtClean="0">
                <a:solidFill>
                  <a:schemeClr val="tx1"/>
                </a:solidFill>
                <a:latin typeface="Calibri"/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  <a:latin typeface="Calibri"/>
              </a:rPr>
              <a:t>было выполнено </a:t>
            </a:r>
            <a:r>
              <a:rPr lang="ru-RU" sz="1600" b="1" dirty="0" smtClean="0">
                <a:solidFill>
                  <a:schemeClr val="tx1"/>
                </a:solidFill>
                <a:latin typeface="Calibri"/>
              </a:rPr>
              <a:t>с </a:t>
            </a:r>
            <a:r>
              <a:rPr lang="ru-RU" sz="1600" b="1" dirty="0" smtClean="0">
                <a:solidFill>
                  <a:schemeClr val="tx1"/>
                </a:solidFill>
                <a:latin typeface="Calibri"/>
              </a:rPr>
              <a:t>использованием уникальной статистики, набранной с детектором Belle при энергии в системе центра масс вблизи  резонанса, а также в результате сканирования в диапазоне энергий в системе центра масс от 10.67 ГэВ до 11.02 ГэВ. </a:t>
            </a:r>
            <a:r>
              <a:rPr lang="ru-RU" sz="1600" b="1" dirty="0" smtClean="0">
                <a:solidFill>
                  <a:schemeClr val="tx1"/>
                </a:solidFill>
                <a:latin typeface="Calibri"/>
              </a:rPr>
              <a:t>Кроме </a:t>
            </a:r>
            <a:r>
              <a:rPr lang="ru-RU" sz="1600" b="1" dirty="0" smtClean="0">
                <a:solidFill>
                  <a:schemeClr val="tx1"/>
                </a:solidFill>
                <a:latin typeface="Calibri"/>
              </a:rPr>
              <a:t>того был проведен поиск процесса </a:t>
            </a:r>
            <a:r>
              <a:rPr lang="en-US" sz="1600" b="1" dirty="0" err="1" smtClean="0">
                <a:solidFill>
                  <a:schemeClr val="tx1"/>
                </a:solidFill>
                <a:latin typeface="Calibri"/>
              </a:rPr>
              <a:t>e</a:t>
            </a:r>
            <a:r>
              <a:rPr lang="en-US" sz="1600" b="1" baseline="30000" dirty="0" err="1" smtClean="0">
                <a:solidFill>
                  <a:schemeClr val="tx1"/>
                </a:solidFill>
                <a:latin typeface="Calibri"/>
              </a:rPr>
              <a:t>+</a:t>
            </a:r>
            <a:r>
              <a:rPr lang="en-US" sz="1600" b="1" dirty="0" err="1" smtClean="0">
                <a:solidFill>
                  <a:schemeClr val="tx1"/>
                </a:solidFill>
                <a:latin typeface="Calibri"/>
              </a:rPr>
              <a:t>e</a:t>
            </a:r>
            <a:r>
              <a:rPr lang="en-US" sz="1600" b="1" baseline="30000" dirty="0" smtClean="0">
                <a:solidFill>
                  <a:schemeClr val="tx1"/>
                </a:solidFill>
                <a:latin typeface="Calibri"/>
              </a:rPr>
              <a:t>-</a:t>
            </a:r>
            <a:r>
              <a:rPr lang="en-US" sz="1600" b="1" dirty="0" smtClean="0">
                <a:solidFill>
                  <a:schemeClr val="tx1"/>
                </a:solidFill>
                <a:latin typeface="Calibri"/>
              </a:rPr>
              <a:t>→</a:t>
            </a:r>
            <a:r>
              <a:rPr lang="en-US" sz="1600" b="1" dirty="0" smtClean="0">
                <a:solidFill>
                  <a:schemeClr val="tx1"/>
                </a:solidFill>
                <a:latin typeface="Calibri"/>
              </a:rPr>
              <a:t>Y(1S)</a:t>
            </a:r>
            <a:r>
              <a:rPr lang="en-US" sz="1600" b="1" dirty="0" smtClean="0">
                <a:solidFill>
                  <a:schemeClr val="tx1"/>
                </a:solidFill>
                <a:latin typeface="Calibri"/>
                <a:sym typeface="Symbol"/>
              </a:rPr>
              <a:t>’</a:t>
            </a:r>
            <a:r>
              <a:rPr lang="ru-RU" sz="1600" b="1" dirty="0" smtClean="0">
                <a:solidFill>
                  <a:schemeClr val="tx1"/>
                </a:solidFill>
                <a:latin typeface="Calibri"/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  <a:latin typeface="Calibri"/>
              </a:rPr>
              <a:t>и установлен верхний предел на величину его сечения при энергии в системе центра масс 10.866 ГэВ</a:t>
            </a:r>
            <a:r>
              <a:rPr lang="ru-RU" sz="1600" b="1" dirty="0" smtClean="0">
                <a:solidFill>
                  <a:schemeClr val="tx1"/>
                </a:solidFill>
                <a:latin typeface="Calibri"/>
              </a:rPr>
              <a:t>.</a:t>
            </a:r>
            <a:r>
              <a:rPr lang="en-US" sz="1600" b="1" dirty="0" smtClean="0">
                <a:solidFill>
                  <a:schemeClr val="tx1"/>
                </a:solidFill>
                <a:latin typeface="Calibri"/>
              </a:rPr>
              <a:t> 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219247" y="1117591"/>
            <a:ext cx="9931400" cy="341632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Изучение</a:t>
            </a:r>
            <a:r>
              <a:rPr lang="en-US" sz="1800" b="1" dirty="0" smtClean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800" b="1" dirty="0" smtClean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800" b="1" dirty="0" smtClean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процессов  </a:t>
            </a:r>
            <a:r>
              <a:rPr lang="en-US" sz="1800" b="1" dirty="0" err="1" smtClean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e+e</a:t>
            </a:r>
            <a:r>
              <a:rPr lang="en-US" sz="1800" b="1" dirty="0" smtClean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- →Y(1S,2S)</a:t>
            </a:r>
            <a:r>
              <a:rPr lang="en-US" sz="1800" b="1" dirty="0" smtClean="0">
                <a:solidFill>
                  <a:srgbClr val="163470"/>
                </a:solidFill>
                <a:latin typeface="+mn-lt"/>
                <a:ea typeface="+mn-ea"/>
                <a:cs typeface="+mn-cs"/>
                <a:sym typeface="Symbol"/>
              </a:rPr>
              <a:t></a:t>
            </a:r>
            <a:r>
              <a:rPr lang="en-US" sz="1800" b="1" baseline="30000" dirty="0" smtClean="0">
                <a:solidFill>
                  <a:srgbClr val="163470"/>
                </a:solidFill>
                <a:latin typeface="+mn-lt"/>
                <a:ea typeface="+mn-ea"/>
                <a:cs typeface="+mn-cs"/>
                <a:sym typeface="Symbol"/>
              </a:rPr>
              <a:t>(</a:t>
            </a:r>
            <a:r>
              <a:rPr lang="en-US" sz="1800" b="1" dirty="0" smtClean="0">
                <a:solidFill>
                  <a:srgbClr val="163470"/>
                </a:solidFill>
                <a:latin typeface="+mn-lt"/>
                <a:ea typeface="+mn-ea"/>
                <a:cs typeface="+mn-cs"/>
                <a:sym typeface="Symbol"/>
              </a:rPr>
              <a:t>’</a:t>
            </a:r>
            <a:r>
              <a:rPr lang="en-US" sz="1800" b="1" baseline="30000" dirty="0" smtClean="0">
                <a:solidFill>
                  <a:srgbClr val="163470"/>
                </a:solidFill>
                <a:latin typeface="+mn-lt"/>
                <a:ea typeface="+mn-ea"/>
                <a:cs typeface="+mn-cs"/>
                <a:sym typeface="Symbol"/>
              </a:rPr>
              <a:t>)</a:t>
            </a:r>
            <a:r>
              <a:rPr lang="en-US" sz="1800" b="1" dirty="0" smtClean="0">
                <a:solidFill>
                  <a:srgbClr val="163470"/>
                </a:solidFill>
                <a:latin typeface="+mn-lt"/>
                <a:ea typeface="+mn-ea"/>
                <a:cs typeface="+mn-cs"/>
                <a:sym typeface="Symbol"/>
              </a:rPr>
              <a:t> </a:t>
            </a:r>
            <a:r>
              <a:rPr lang="en-US" sz="1800" b="1" dirty="0" smtClean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800" b="1" dirty="0" smtClean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при</a:t>
            </a:r>
            <a:r>
              <a:rPr lang="en-US" sz="1800" b="1" dirty="0" smtClean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800" b="1" dirty="0" smtClean="0">
                <a:solidFill>
                  <a:srgbClr val="163470"/>
                </a:solidFill>
                <a:latin typeface="+mn-lt"/>
                <a:ea typeface="+mn-ea"/>
                <a:cs typeface="+mn-cs"/>
                <a:sym typeface="Symbol"/>
              </a:rPr>
              <a:t>s = 10.866 </a:t>
            </a:r>
            <a:r>
              <a:rPr lang="ru-RU" sz="1800" b="1" dirty="0" smtClean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sz="1800" b="1" dirty="0" smtClean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ГэВ</a:t>
            </a: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42240" y="5497903"/>
            <a:ext cx="3763882" cy="430885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algn="just">
              <a:defRPr/>
            </a:pPr>
            <a:r>
              <a:rPr lang="ru-RU" sz="1100" b="1" dirty="0" smtClean="0"/>
              <a:t>Распределение по инвариантной массе </a:t>
            </a:r>
            <a:r>
              <a:rPr lang="ru-RU" sz="1100" b="1" dirty="0" smtClean="0"/>
              <a:t>восстановленного </a:t>
            </a:r>
            <a:r>
              <a:rPr lang="ru-RU" sz="1100" b="1" dirty="0" smtClean="0">
                <a:sym typeface="Symbol"/>
              </a:rPr>
              <a:t>-мезона для процесса </a:t>
            </a:r>
            <a:r>
              <a:rPr lang="en-US" sz="1100" b="1" dirty="0" err="1" smtClean="0">
                <a:sym typeface="Symbol"/>
              </a:rPr>
              <a:t>e+e</a:t>
            </a:r>
            <a:r>
              <a:rPr lang="en-US" sz="1100" b="1" dirty="0" smtClean="0">
                <a:sym typeface="Symbol"/>
              </a:rPr>
              <a:t>- →</a:t>
            </a:r>
            <a:r>
              <a:rPr lang="en-US" sz="1100" b="1" dirty="0" smtClean="0">
                <a:sym typeface="Symbol"/>
              </a:rPr>
              <a:t>Y(2S</a:t>
            </a:r>
            <a:r>
              <a:rPr lang="en-US" sz="1100" b="1" dirty="0" smtClean="0">
                <a:sym typeface="Symbol"/>
              </a:rPr>
              <a:t>)</a:t>
            </a:r>
            <a:r>
              <a:rPr lang="en-US" sz="1100" b="1" dirty="0" smtClean="0">
                <a:sym typeface="Symbol"/>
              </a:rPr>
              <a:t></a:t>
            </a:r>
            <a:r>
              <a:rPr lang="ru-RU" sz="1100" b="1" dirty="0" smtClean="0">
                <a:sym typeface="Symbol"/>
              </a:rPr>
              <a:t>.</a:t>
            </a:r>
            <a:endParaRPr kumimoji="0" lang="ru-RU" sz="110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7" name="Picture 2" descr="D:\Архив\Лого ИЯФ\++ logo BINP new bold blue Прозрачный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6083" y="96859"/>
            <a:ext cx="690256" cy="82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 descr="Screenshot from 2021-12-01 11-17-49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096" y="1608514"/>
            <a:ext cx="4049909" cy="3898356"/>
          </a:xfrm>
          <a:prstGeom prst="rect">
            <a:avLst/>
          </a:prstGeom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03360" y="1794678"/>
            <a:ext cx="1180531" cy="233130"/>
          </a:xfrm>
          <a:prstGeom prst="rect">
            <a:avLst/>
          </a:prstGeom>
          <a:noFill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21725" y="2299645"/>
            <a:ext cx="580028" cy="245597"/>
          </a:xfrm>
          <a:prstGeom prst="rect">
            <a:avLst/>
          </a:prstGeom>
          <a:noFill/>
        </p:spPr>
      </p:pic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1252" y="2101751"/>
            <a:ext cx="1392071" cy="205101"/>
          </a:xfrm>
          <a:prstGeom prst="rect">
            <a:avLst/>
          </a:prstGeom>
          <a:noFill/>
        </p:spPr>
      </p:pic>
      <p:pic>
        <p:nvPicPr>
          <p:cNvPr id="21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61489" y="3755411"/>
            <a:ext cx="1180531" cy="233130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057" y="4237631"/>
            <a:ext cx="1023582" cy="251959"/>
          </a:xfrm>
          <a:prstGeom prst="rect">
            <a:avLst/>
          </a:prstGeom>
          <a:noFill/>
        </p:spPr>
      </p:pic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00410" y="4012443"/>
            <a:ext cx="1091820" cy="230115"/>
          </a:xfrm>
          <a:prstGeom prst="rect">
            <a:avLst/>
          </a:prstGeom>
          <a:noFill/>
        </p:spPr>
      </p:pic>
      <p:pic>
        <p:nvPicPr>
          <p:cNvPr id="1052" name="Picture 28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5114" y="4674368"/>
            <a:ext cx="5457825" cy="323850"/>
          </a:xfrm>
          <a:prstGeom prst="rect">
            <a:avLst/>
          </a:prstGeom>
          <a:noFill/>
        </p:spPr>
      </p:pic>
      <p:pic>
        <p:nvPicPr>
          <p:cNvPr id="1051" name="Picture 27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5114" y="5052802"/>
            <a:ext cx="5457825" cy="323850"/>
          </a:xfrm>
          <a:prstGeom prst="rect">
            <a:avLst/>
          </a:prstGeom>
          <a:noFill/>
        </p:spPr>
      </p:pic>
      <p:pic>
        <p:nvPicPr>
          <p:cNvPr id="1050" name="Picture 26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54642" y="5424412"/>
            <a:ext cx="5353050" cy="323850"/>
          </a:xfrm>
          <a:prstGeom prst="rect">
            <a:avLst/>
          </a:prstGeom>
          <a:noFill/>
        </p:spPr>
      </p:pic>
      <p:sp>
        <p:nvSpPr>
          <p:cNvPr id="1053" name="Rectangle 29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0" y="78105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55" name="Rectangle 31"/>
          <p:cNvSpPr>
            <a:spLocks noChangeArrowheads="1"/>
          </p:cNvSpPr>
          <p:nvPr/>
        </p:nvSpPr>
        <p:spPr bwMode="auto">
          <a:xfrm>
            <a:off x="0" y="156210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7" name="Picture 14" descr="Belle-logo-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999931" y="1826526"/>
            <a:ext cx="381000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" name="Picture 14" descr="Belle-logo-2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1256732" y="3757683"/>
            <a:ext cx="381000" cy="334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38480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7920</TotalTime>
  <Words>183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1_Тема Office</vt:lpstr>
      <vt:lpstr>Изучение  процессов  e+e- →Y(1S,2S)(’)  при s = 10.866  ГэВ</vt:lpstr>
    </vt:vector>
  </TitlesOfParts>
  <Company>diakov.net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Alexey Garmash</cp:lastModifiedBy>
  <cp:revision>642</cp:revision>
  <cp:lastPrinted>2020-01-14T01:52:00Z</cp:lastPrinted>
  <dcterms:created xsi:type="dcterms:W3CDTF">2019-05-20T10:35:54Z</dcterms:created>
  <dcterms:modified xsi:type="dcterms:W3CDTF">2021-12-02T04:16:24Z</dcterms:modified>
</cp:coreProperties>
</file>